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4663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398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234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065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0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55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23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54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70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88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9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0990-7579-48C8-BD1D-9DE5F88F83AF}" type="datetimeFigureOut">
              <a:rPr lang="ar-IQ" smtClean="0"/>
              <a:t>10/05/1445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83C3-A1E6-496A-9895-ED4446D9B2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76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Surgical affection of the soft and hard palate </a:t>
            </a:r>
            <a:endParaRPr lang="ar-IQ" dirty="0">
              <a:latin typeface="Algerian" pitchFamily="8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Dr.Alaa</a:t>
            </a:r>
            <a:r>
              <a:rPr lang="en-US" dirty="0" smtClean="0"/>
              <a:t> </a:t>
            </a:r>
            <a:r>
              <a:rPr lang="en-US" dirty="0" err="1" smtClean="0"/>
              <a:t>A.Ibrahim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844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Clinical signs of cleft palate 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Nasal regurgitation of milk during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or after nursing, respiratory infection and failure to thrive are the major problems associated with this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condition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There will be incomplete closure of the lips, incomplete closure of the premaxilla, hard palate, or soft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palate</a:t>
            </a:r>
          </a:p>
          <a:p>
            <a:pPr marL="0" indent="0" algn="l" rtl="0">
              <a:buNone/>
            </a:pPr>
            <a:endParaRPr lang="ar-IQ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Possible milk coming out her nose | Keeping A Family C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76" y="3573016"/>
            <a:ext cx="2349261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Diagnosis obtain at a very young age because the signs appear early in life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1- Oral examination 2)- By nasopharyngeal endoscopy</a:t>
            </a: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78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Treatment options of the cleft palate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451917"/>
            <a:ext cx="8363272" cy="5001419"/>
          </a:xfrm>
        </p:spPr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Euthanasia is first option in case of multiple congenital anomalies or with sever aspiration pneumonia 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Surgical correction 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Medical therapy won’t allow the animal to grow and develop normally because of frequent involvement of both palates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83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latin typeface="Andalus" pitchFamily="18" charset="-78"/>
                <a:cs typeface="Andalus" pitchFamily="18" charset="-78"/>
              </a:rPr>
              <a:t>Treatment of the cleft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palate</a:t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3965"/>
            <a:ext cx="8507288" cy="507342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The owner should be informed of high rate of failure associated with repair of large cleft palate and the possible postoperative complications such as aspiration pneumonia, dysphagia, osteomyelitis , and cellulitis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Some cases need multiple surgeries to successfully close of cleft .30% of calves will have a positive outcome following surgical repair.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Surgical repair in calves is not delayed as it might be in horse because of risk of aspiration pneumonia and necessity of doing the surgery before the calves becomes a true ruminants.</a:t>
            </a: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058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Treatment of the cleft palate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•	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Tube feed the animal (via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esophagostomy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or gastrostomy tube) to maintain an adequate nutritional status and to reduce the incidence of aspiration pneumonia until they are old enough for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surgery.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Surgery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performed when the animal is above 2 months of age, because the puppies will be better able to metabolise the anesthetic drugs and hence lesser anesthetic risks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09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Treatment of the cleft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palate surgical options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endParaRPr lang="ar-IQ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Transoral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Bilateral   buccotomy 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Pharyngotomy a split of the basihyoid bone is used to repair a cleft involving the caudal third of the soft palate 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Mandibular  symphysiotomy </a:t>
            </a: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Symphysiotomy is the most frequent used method in cattle and it involve correction of both hard and soft palates( provides the best exposure to the soft and hard palate)</a:t>
            </a: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17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Surgical technique:- Symphysiotomy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Dorsal recumbency under general anesthesia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Tracheotomy and endotracheal tube is placed in the trachea  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Ventral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midline incision is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performed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from basihyoid bone to the tip of lower lips 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The lips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can be separated by using transverse skin incision and then the lips pushed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dorsally in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 oral cavity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36912"/>
            <a:ext cx="1680840" cy="182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8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-5267" r="21702" b="17349"/>
          <a:stretch/>
        </p:blipFill>
        <p:spPr bwMode="auto">
          <a:xfrm>
            <a:off x="1331640" y="561236"/>
            <a:ext cx="6912768" cy="637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2900"/>
            <a:ext cx="70008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Techniques of closure of Hard palate defects by surgery-</a:t>
            </a:r>
            <a:endParaRPr lang="ar-IQ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Sliding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bipedicle flap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technique</a:t>
            </a:r>
          </a:p>
          <a:p>
            <a:pPr algn="l" rtl="0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Overlapping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flap technique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3308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</a:t>
            </a:r>
            <a:r>
              <a:rPr lang="en-US" dirty="0" err="1" smtClean="0"/>
              <a:t>concerne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5973"/>
            <a:ext cx="6048672" cy="426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23728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palates play important roles in swallowing and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Sliding bipedicle flap technique</a:t>
            </a:r>
            <a:endParaRPr lang="ar-IQ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Sliding bipedicle flap technique, mucoperiosteal incisions are made on either side of the cleft and the mucoperiosteum is elevated from the hard palate with the major palatine artery.</a:t>
            </a: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nasal mucosa and mucoperiosteum are then apposed in two layers over the defect in the hard palate</a:t>
            </a:r>
          </a:p>
          <a:p>
            <a:pPr algn="l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94" y="4346647"/>
            <a:ext cx="3425523" cy="225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Overlapping flap technique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Mucoperiosteal flap is made on one side of the cleft, and rotated medially to cover the hard palate defect.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edge of this flap is inserted between the hard palate and the mucoperiosteum on the opposite side of the defect.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flap is secured in position with horizontal mattress sutures. Lateral relief incisions are made to reduce tension on the repair</a:t>
            </a:r>
          </a:p>
          <a:p>
            <a:pPr algn="l" rtl="0"/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6119"/>
            <a:ext cx="3203848" cy="237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Closure of Primary clefts involving the lip, pre-maxilla and nostril-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A mucosal flap is created from the nasal wall and sutured to a labial mucosal flap to separate the nasal cavity from the oral cavity. The cleft lip is then repaired with one or a series of Z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plasties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62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Complications and Prognosis of Cleft palate</a:t>
            </a:r>
            <a:endParaRPr lang="ar-IQ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3500" dirty="0">
                <a:latin typeface="Angsana New" pitchFamily="18" charset="-34"/>
                <a:cs typeface="Angsana New" pitchFamily="18" charset="-34"/>
              </a:rPr>
              <a:t>Dehiscence and incomplete healing are the most common </a:t>
            </a: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complications</a:t>
            </a:r>
          </a:p>
          <a:p>
            <a:pPr algn="l" rtl="0"/>
            <a:r>
              <a:rPr lang="en-US" sz="3500" dirty="0">
                <a:latin typeface="Angsana New" pitchFamily="18" charset="-34"/>
                <a:cs typeface="Angsana New" pitchFamily="18" charset="-34"/>
              </a:rPr>
              <a:t>Dehiscence of hard palate repair occurs due to excessive tension and motion of the tongue against the repair</a:t>
            </a: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 algn="l" rtl="0"/>
            <a:r>
              <a:rPr lang="en-US" sz="3500" dirty="0">
                <a:latin typeface="Angsana New" pitchFamily="18" charset="-34"/>
                <a:cs typeface="Angsana New" pitchFamily="18" charset="-34"/>
              </a:rPr>
              <a:t>In case of repair of the lip, dehiscence occurs if the orbicularis </a:t>
            </a:r>
            <a:r>
              <a:rPr lang="en-US" sz="3500" dirty="0" err="1">
                <a:latin typeface="Angsana New" pitchFamily="18" charset="-34"/>
                <a:cs typeface="Angsana New" pitchFamily="18" charset="-34"/>
              </a:rPr>
              <a:t>oris</a:t>
            </a:r>
            <a:r>
              <a:rPr lang="en-US" sz="3500" dirty="0">
                <a:latin typeface="Angsana New" pitchFamily="18" charset="-34"/>
                <a:cs typeface="Angsana New" pitchFamily="18" charset="-34"/>
              </a:rPr>
              <a:t> muscle has not been apposed; which causes excess tension on the suture line during movement of the lip. </a:t>
            </a:r>
            <a:endParaRPr lang="en-US" sz="3500" dirty="0" smtClean="0">
              <a:latin typeface="Angsana New" pitchFamily="18" charset="-34"/>
              <a:cs typeface="Angsana New" pitchFamily="18" charset="-34"/>
            </a:endParaRPr>
          </a:p>
          <a:p>
            <a:pPr algn="l" rtl="0"/>
            <a:r>
              <a:rPr lang="en-US" sz="3500" dirty="0">
                <a:latin typeface="Angsana New" pitchFamily="18" charset="-34"/>
                <a:cs typeface="Angsana New" pitchFamily="18" charset="-34"/>
              </a:rPr>
              <a:t>Late dehiscence occurs due to growth-induced stress on the repair and can be treated when the patient </a:t>
            </a: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matures</a:t>
            </a:r>
          </a:p>
          <a:p>
            <a:pPr algn="l" rtl="0"/>
            <a:r>
              <a:rPr lang="en-US" sz="3500" dirty="0">
                <a:latin typeface="Angsana New" pitchFamily="18" charset="-34"/>
                <a:cs typeface="Angsana New" pitchFamily="18" charset="-34"/>
              </a:rPr>
              <a:t>Prognosis is good; however several operations may be required.</a:t>
            </a:r>
            <a:endParaRPr lang="en-US" sz="3500" dirty="0" smtClean="0">
              <a:latin typeface="Angsana New" pitchFamily="18" charset="-34"/>
              <a:cs typeface="Angsana New" pitchFamily="18" charset="-34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04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Lampas or Palatitis or Lampers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is the inflammatory ridge like thickening of mucous membrane of hard palate immediately posterior to the upper incisors in equines. Common in young horses during the development of teeth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/>
            <a:r>
              <a:rPr lang="en-US" b="1" dirty="0">
                <a:latin typeface="Andalus" pitchFamily="18" charset="-78"/>
                <a:cs typeface="Andalus" pitchFamily="18" charset="-78"/>
              </a:rPr>
              <a:t>Cause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: unknown.</a:t>
            </a:r>
          </a:p>
          <a:p>
            <a:pPr algn="l" rtl="0"/>
            <a:r>
              <a:rPr lang="en-US" b="1" dirty="0">
                <a:latin typeface="Andalus" pitchFamily="18" charset="-78"/>
                <a:cs typeface="Andalus" pitchFamily="18" charset="-78"/>
              </a:rPr>
              <a:t>Signs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: may be decreased appetite and/or increased salivation.</a:t>
            </a:r>
          </a:p>
          <a:p>
            <a:pPr algn="l" rtl="0"/>
            <a:r>
              <a:rPr lang="en-US" b="1" dirty="0">
                <a:latin typeface="Andalus" pitchFamily="18" charset="-78"/>
                <a:cs typeface="Andalus" pitchFamily="18" charset="-78"/>
              </a:rPr>
              <a:t>Diagnosis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: history, clinical signs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25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87613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Treatment of Palatitis</a:t>
            </a:r>
          </a:p>
          <a:p>
            <a:pPr algn="l" rtl="0"/>
            <a:r>
              <a:rPr lang="en-US" dirty="0"/>
              <a:t>Anti-inflammatory  drugs,  soft food should be advised.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036175" cy="33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8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Neoplasia of palate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Squamous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cell carcinoma of nasal maxillary sinus, Osteogenic sarcoma are common tumors of palate.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Epistaxis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common symptom in Neoplasia of palate in animals.</a:t>
            </a: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5083359" cy="27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02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Protrusion of soft palate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672" y="1091877"/>
            <a:ext cx="8686800" cy="528945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Soft palate of male camel is distended by expiratory air and protrudes out of the oral cavity while creating oral sounds.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the Arabian camel (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Camelus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dromidarius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) the male undergoes a number of changes during the rut(mating season ) which, in northern India, occurs between November and March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he changes seen in males during the rut include an increase in testicular size, secretion from poll glands, frequent urination with tail flicking,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vocalisation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and bad temperedness, and the inflation of a diverticulum of a part of the soft palate, known as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dulaa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),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into a large bladder which may protrude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th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rough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mouth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98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361459"/>
          </a:xfrm>
        </p:spPr>
        <p:txBody>
          <a:bodyPr/>
          <a:lstStyle/>
          <a:p>
            <a:pPr algn="l" rt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Injuries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by molars or canines or violence that leads to bleeding and submucosa hematoma, ultimately this leads necrosis and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gangrene</a:t>
            </a:r>
          </a:p>
          <a:p>
            <a:pPr algn="l" rtl="0"/>
            <a:r>
              <a:rPr lang="en-US" sz="2800" b="1" dirty="0">
                <a:latin typeface="Andalus" pitchFamily="18" charset="-78"/>
                <a:cs typeface="Andalus" pitchFamily="18" charset="-78"/>
              </a:rPr>
              <a:t>Treatment of Protrusion of soft palate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Amputation of the affected part is done to treat protrusion of soft palate.</a:t>
            </a:r>
          </a:p>
          <a:p>
            <a:pPr algn="l" rtl="0"/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481"/>
            <a:ext cx="4777333" cy="249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02" y="294481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" y="409910"/>
            <a:ext cx="2176138" cy="240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5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Surgical affections of the soft and hard palate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Cleft palate or palatoschisis,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 acquired oronasal fistula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Lampas or palatitis or Lampers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Neoplasia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Protrusion of soft palate.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667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Cleft palate (palatoschisis)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Is abnormal communication between oral and nasal cavities involving these structures: soft palate , hard palate , premaxilla and with or without lips cleft.</a:t>
            </a: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Cleft palate present at birth</a:t>
            </a:r>
          </a:p>
          <a:p>
            <a:pPr algn="l" rtl="0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Primary cleft or cleft lip (harelip)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:- is incomplete closure of lips and premaxilla which is represent primary palate </a:t>
            </a: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Not always recognized immediately. Brachycephalic breeds are more commonly affected. In cats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siameese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breed is usually affected.</a:t>
            </a: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Nasal regurgitation of milk during or after nursing, respiratory infection and failure to thrive are the major problems associated with this condition</a:t>
            </a:r>
          </a:p>
        </p:txBody>
      </p:sp>
    </p:spTree>
    <p:extLst>
      <p:ext uri="{BB962C8B-B14F-4D97-AF65-F5344CB8AC3E}">
        <p14:creationId xmlns:p14="http://schemas.microsoft.com/office/powerpoint/2010/main" val="18253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71663" cy="55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229600" cy="340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6" y="4077072"/>
            <a:ext cx="4286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7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Causes of cleft palate 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Congenital (incomplete fusion of the palatal folds following descent of the tongue in the mouth in early embryonic state)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Acquired (complete laceration of the palate may be created by inappropriate delivery of the oral medication)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28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74314"/>
            <a:ext cx="8291264" cy="572149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3-Ingestion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teratogenic substances such as piprodine alkaloids which are present in various plants which believed decrease fetal movement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(tongue, and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limb ) leading to cleft palate formation and flexor tendon contracture</a:t>
            </a:r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5064"/>
            <a:ext cx="2902074" cy="1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35064"/>
            <a:ext cx="4167666" cy="1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4-Cleft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palate could be inherited in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Charolais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and Hereford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calves.It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is associated with other skeletal malformations such as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arthrogryposis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( </a:t>
            </a:r>
            <a:r>
              <a:rPr lang="ar-IQ" dirty="0">
                <a:latin typeface="Andalus" pitchFamily="18" charset="-78"/>
                <a:cs typeface="Andalus" pitchFamily="18" charset="-78"/>
              </a:rPr>
              <a:t>اعوجاج </a:t>
            </a:r>
            <a:r>
              <a:rPr lang="ar-IQ" dirty="0" smtClean="0">
                <a:latin typeface="Andalus" pitchFamily="18" charset="-78"/>
                <a:cs typeface="Andalus" pitchFamily="18" charset="-78"/>
              </a:rPr>
              <a:t>المفاصل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)In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cattle , usually soft and hard palate are involved and the defect is large which complicates surgical correction</a:t>
            </a: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58276"/>
            <a:ext cx="3224411" cy="22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8276"/>
            <a:ext cx="3350322" cy="22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9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1143</Words>
  <Application>Microsoft Office PowerPoint</Application>
  <PresentationFormat>عرض على الشاشة (3:4)‏</PresentationFormat>
  <Paragraphs>93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نسق Office</vt:lpstr>
      <vt:lpstr>Surgical affection of the soft and hard palate </vt:lpstr>
      <vt:lpstr>Anatomical concerne </vt:lpstr>
      <vt:lpstr>Surgical affections of the soft and hard palate</vt:lpstr>
      <vt:lpstr>Cleft palate (palatoschisis)</vt:lpstr>
      <vt:lpstr>عرض تقديمي في PowerPoint</vt:lpstr>
      <vt:lpstr>عرض تقديمي في PowerPoint</vt:lpstr>
      <vt:lpstr>Causes of cleft palate </vt:lpstr>
      <vt:lpstr>عرض تقديمي في PowerPoint</vt:lpstr>
      <vt:lpstr>عرض تقديمي في PowerPoint</vt:lpstr>
      <vt:lpstr>Clinical signs of cleft palate </vt:lpstr>
      <vt:lpstr>عرض تقديمي في PowerPoint</vt:lpstr>
      <vt:lpstr>Treatment options of the cleft palate</vt:lpstr>
      <vt:lpstr>Treatment of the cleft palate </vt:lpstr>
      <vt:lpstr>Treatment of the cleft palate </vt:lpstr>
      <vt:lpstr>Treatment of the cleft palate surgical options  </vt:lpstr>
      <vt:lpstr>Surgical technique:- Symphysiotomy</vt:lpstr>
      <vt:lpstr>عرض تقديمي في PowerPoint</vt:lpstr>
      <vt:lpstr>عرض تقديمي في PowerPoint</vt:lpstr>
      <vt:lpstr>Techniques of closure of Hard palate defects by surgery-</vt:lpstr>
      <vt:lpstr>Sliding bipedicle flap technique</vt:lpstr>
      <vt:lpstr>Overlapping flap technique</vt:lpstr>
      <vt:lpstr>Closure of Primary clefts involving the lip, pre-maxilla and nostril-</vt:lpstr>
      <vt:lpstr>Complications and Prognosis of Cleft palate</vt:lpstr>
      <vt:lpstr>Lampas or Palatitis or Lampers</vt:lpstr>
      <vt:lpstr>عرض تقديمي في PowerPoint</vt:lpstr>
      <vt:lpstr>Neoplasia of palate </vt:lpstr>
      <vt:lpstr>Protrusion of soft palate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affection of the soft and hard palate </dc:title>
  <dc:creator>Maher</dc:creator>
  <cp:lastModifiedBy>Maher</cp:lastModifiedBy>
  <cp:revision>25</cp:revision>
  <dcterms:created xsi:type="dcterms:W3CDTF">2023-11-21T17:14:31Z</dcterms:created>
  <dcterms:modified xsi:type="dcterms:W3CDTF">2023-11-22T03:22:57Z</dcterms:modified>
</cp:coreProperties>
</file>